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57" r:id="rId3"/>
    <p:sldId id="458" r:id="rId5"/>
    <p:sldId id="459" r:id="rId6"/>
    <p:sldId id="460" r:id="rId7"/>
    <p:sldId id="461" r:id="rId8"/>
    <p:sldId id="462" r:id="rId9"/>
    <p:sldId id="463" r:id="rId10"/>
    <p:sldId id="464" r:id="rId11"/>
    <p:sldId id="465" r:id="rId12"/>
    <p:sldId id="466" r:id="rId13"/>
    <p:sldId id="467" r:id="rId14"/>
    <p:sldId id="468" r:id="rId15"/>
    <p:sldId id="469" r:id="rId16"/>
    <p:sldId id="470" r:id="rId17"/>
    <p:sldId id="471" r:id="rId18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CC00CC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83" d="100"/>
          <a:sy n="83" d="100"/>
        </p:scale>
        <p:origin x="-1170" y="-90"/>
      </p:cViewPr>
      <p:guideLst>
        <p:guide orient="horz" pos="2025"/>
        <p:guide pos="281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4" cy="72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/>
          <a:lstStyle/>
          <a:p>
            <a:pPr lvl="0" algn="l" fontAlgn="base"/>
            <a:endParaRPr sz="1200" strike="noStrike" noProof="1">
              <a:latin typeface="Aharoni" panose="02010803020104030203" charset="0"/>
              <a:ea typeface="宋体" panose="02010600030101010101" pitchFamily="2" charset="-122"/>
            </a:endParaRPr>
          </a:p>
        </p:txBody>
      </p:sp>
      <p:sp>
        <p:nvSpPr>
          <p:cNvPr id="2051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/>
          <a:lstStyle/>
          <a:p>
            <a:pPr lvl="0" algn="r" fontAlgn="base"/>
            <a:endParaRPr sz="1200" strike="noStrike" noProof="1">
              <a:latin typeface="Aharoni" panose="02010803020104030203" charset="0"/>
              <a:ea typeface="宋体" panose="02010600030101010101" pitchFamily="2" charset="-122"/>
            </a:endParaRPr>
          </a:p>
        </p:txBody>
      </p:sp>
      <p:sp>
        <p:nvSpPr>
          <p:cNvPr id="2052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053" name="备注占位符 4"/>
          <p:cNvSpPr>
            <a:spLocks noGrp="1" noRot="1" noChangeAspect="1"/>
          </p:cNvSpPr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indent="0"/>
            <a:r>
              <a:rPr lang="zh-CN" altLang="en-US" dirty="0">
                <a:ea typeface="Arial" panose="020B0604020202020204" pitchFamily="34" charset="0"/>
              </a:rPr>
              <a:t>单击此处编辑母版文本样式</a:t>
            </a:r>
            <a:endParaRPr lang="zh-CN" altLang="en-US" dirty="0">
              <a:ea typeface="Arial" panose="020B0604020202020204" pitchFamily="34" charset="0"/>
            </a:endParaRPr>
          </a:p>
          <a:p>
            <a:pPr lvl="1" indent="0"/>
            <a:r>
              <a:rPr lang="zh-CN" altLang="en-US" dirty="0">
                <a:ea typeface="Arial" panose="020B0604020202020204" pitchFamily="34" charset="0"/>
              </a:rPr>
              <a:t>第二级</a:t>
            </a:r>
            <a:endParaRPr lang="zh-CN" altLang="en-US" dirty="0">
              <a:ea typeface="Arial" panose="020B0604020202020204" pitchFamily="34" charset="0"/>
            </a:endParaRPr>
          </a:p>
          <a:p>
            <a:pPr lvl="2" indent="0"/>
            <a:r>
              <a:rPr lang="zh-CN" altLang="en-US" dirty="0">
                <a:ea typeface="Arial" panose="020B0604020202020204" pitchFamily="34" charset="0"/>
              </a:rPr>
              <a:t>第三级</a:t>
            </a:r>
            <a:endParaRPr lang="zh-CN" altLang="en-US" dirty="0">
              <a:ea typeface="Arial" panose="020B0604020202020204" pitchFamily="34" charset="0"/>
            </a:endParaRPr>
          </a:p>
          <a:p>
            <a:pPr lvl="3" indent="0"/>
            <a:r>
              <a:rPr lang="zh-CN" altLang="en-US" dirty="0">
                <a:ea typeface="Arial" panose="020B0604020202020204" pitchFamily="34" charset="0"/>
              </a:rPr>
              <a:t>第四级</a:t>
            </a:r>
            <a:endParaRPr lang="zh-CN" altLang="en-US" dirty="0">
              <a:ea typeface="Arial" panose="020B0604020202020204" pitchFamily="34" charset="0"/>
            </a:endParaRPr>
          </a:p>
          <a:p>
            <a:pPr lvl="4" indent="0"/>
            <a:r>
              <a:rPr lang="zh-CN" altLang="en-US" dirty="0">
                <a:ea typeface="Arial" panose="020B0604020202020204" pitchFamily="34" charset="0"/>
              </a:rPr>
              <a:t>第五级</a:t>
            </a:r>
            <a:endParaRPr lang="zh-CN" altLang="en-US" dirty="0">
              <a:ea typeface="Arial" panose="020B0604020202020204" pitchFamily="34" charset="0"/>
            </a:endParaRPr>
          </a:p>
        </p:txBody>
      </p:sp>
      <p:sp>
        <p:nvSpPr>
          <p:cNvPr id="2054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anchor="b"/>
          <a:lstStyle/>
          <a:p>
            <a:pPr lvl="0" algn="l" fontAlgn="base"/>
            <a:endParaRPr sz="1200" strike="noStrike" noProof="1">
              <a:latin typeface="Aharoni" panose="02010803020104030203" charset="0"/>
              <a:ea typeface="宋体" panose="02010600030101010101" pitchFamily="2" charset="-122"/>
            </a:endParaRPr>
          </a:p>
        </p:txBody>
      </p:sp>
      <p:sp>
        <p:nvSpPr>
          <p:cNvPr id="2055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anchor="b"/>
          <a:lstStyle/>
          <a:p>
            <a:pPr lvl="0" algn="r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latin typeface="Aharoni" panose="02010803020104030203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lvl="0" defTabSz="0" fontAlgn="base">
      <a:defRPr sz="1200" kern="1200"/>
    </a:lvl1pPr>
    <a:lvl2pPr marL="0" lvl="1" indent="0" defTabSz="0" fontAlgn="base">
      <a:defRPr sz="1200" kern="1200"/>
    </a:lvl2pPr>
    <a:lvl3pPr marL="0" lvl="2" indent="0" defTabSz="0" fontAlgn="base">
      <a:defRPr sz="1200" kern="1200"/>
    </a:lvl3pPr>
    <a:lvl4pPr marL="0" lvl="3" indent="0" defTabSz="0" fontAlgn="base">
      <a:defRPr sz="1200" kern="1200"/>
    </a:lvl4pPr>
    <a:lvl5pPr marL="0" lvl="4" indent="0" defTabSz="0" fontAlgn="base">
      <a:defRPr sz="1200" kern="1200"/>
    </a:lvl5pPr>
    <a:lvl6pPr marL="2286000" lvl="5" indent="0" defTabSz="0" fontAlgn="base">
      <a:defRPr sz="1200" kern="1200"/>
    </a:lvl6pPr>
    <a:lvl7pPr marL="2743200" lvl="6" indent="0" defTabSz="0" fontAlgn="base">
      <a:defRPr sz="1200" kern="1200"/>
    </a:lvl7pPr>
    <a:lvl8pPr marL="3200400" lvl="7" indent="0" defTabSz="0" fontAlgn="base">
      <a:defRPr sz="1200" kern="1200"/>
    </a:lvl8pPr>
    <a:lvl9pPr marL="3657600" lvl="8" indent="0" defTabSz="0" fontAlgn="base">
      <a:defRPr sz="1200" kern="1200"/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098" name="灯片编号占位符 2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indent="0" algn="r"/>
            <a:fld id="{9A0DB2DC-4C9A-4742-B13C-FB6460FD3503}" type="slidenum">
              <a:rPr lang="zh-CN" altLang="en-US" dirty="0">
                <a:ea typeface="宋体" panose="02010600030101010101" pitchFamily="2" charset="-122"/>
              </a:rPr>
            </a:fld>
            <a:endParaRPr lang="zh-CN" altLang="en-US" sz="1200" dirty="0">
              <a:latin typeface="Aharoni" panose="02010803020104030203" charset="0"/>
              <a:ea typeface="宋体" panose="02010600030101010101" pitchFamily="2" charset="-122"/>
            </a:endParaRPr>
          </a:p>
        </p:txBody>
      </p:sp>
      <p:sp>
        <p:nvSpPr>
          <p:cNvPr id="4099" name="文本占位符 3"/>
          <p:cNvSpPr>
            <a:spLocks noGrp="1"/>
          </p:cNvSpPr>
          <p:nvPr>
            <p:ph type="body" sz="quarter"/>
          </p:nvPr>
        </p:nvSpPr>
        <p:spPr>
          <a:xfrm>
            <a:off x="661988" y="3932238"/>
            <a:ext cx="5295900" cy="32162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endParaRPr lang="zh-CN" altLang="en-US">
              <a:ea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/>
            </a:lvl1pPr>
          </a:lstStyle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/>
            </a:lvl1pPr>
          </a:lstStyle>
          <a:p>
            <a:pPr lvl="0" eaLnBrk="1" hangingPunct="1"/>
            <a:endParaRPr lang="zh-CN" altLang="en-US" dirty="0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.png"/><Relationship Id="rId3" Type="http://schemas.microsoft.com/office/2007/relationships/media" Target="file:///F:\&#35838;&#20214;\&#12298;&#35299;&#35835;&#12299;&#25945;&#24072;&#29992;&#20070;\&#20864;&#25945;\&#19971;&#19979;\&#12298;&#35299;&#35835;&#12299;&#20864;&#25945;&#33521;&#35821;&#19971;&#19979;ppt\&#20864;&#25945;&#33521;&#35821;&#19971;&#24180;&#32423;&#19979;&#20876;&#31532;&#19977;&#21333;&#20803;\&#20864;&#25945;&#33521;&#35821;&#19971;&#24180;&#32423;&#19979;&#20876;&#31532;&#19977;&#21333;&#20803;&#31532;&#19968;&#35838;&#26102;\U3_Lesson%2013%20How%20Is%20School%20Going.mp3" TargetMode="External"/><Relationship Id="rId2" Type="http://schemas.openxmlformats.org/officeDocument/2006/relationships/audio" Target="file:///F:\&#35838;&#20214;\&#12298;&#35299;&#35835;&#12299;&#25945;&#24072;&#29992;&#20070;\&#20864;&#25945;\&#19971;&#19979;\&#12298;&#35299;&#35835;&#12299;&#20864;&#25945;&#33521;&#35821;&#19971;&#19979;ppt\&#20864;&#25945;&#33521;&#35821;&#19971;&#24180;&#32423;&#19979;&#20876;&#31532;&#19977;&#21333;&#20803;\&#20864;&#25945;&#33521;&#35821;&#19971;&#24180;&#32423;&#19979;&#20876;&#31532;&#19977;&#21333;&#20803;&#31532;&#19968;&#35838;&#26102;\U3_Lesson%2013%20How%20Is%20School%20Going.mp3" TargetMode="Externa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/>
          <p:nvPr/>
        </p:nvSpPr>
        <p:spPr>
          <a:xfrm>
            <a:off x="20638" y="4652963"/>
            <a:ext cx="9210675" cy="1177925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indent="0" algn="ctr"/>
            <a:r>
              <a:rPr sz="3600" b="1" i="1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Lesson 13   How Is School Going? </a:t>
            </a:r>
            <a:endParaRPr sz="3600" b="1" i="1" dirty="0">
              <a:solidFill>
                <a:srgbClr val="0000CC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3075" name="文本框 99"/>
          <p:cNvSpPr/>
          <p:nvPr/>
        </p:nvSpPr>
        <p:spPr>
          <a:xfrm>
            <a:off x="684213" y="693738"/>
            <a:ext cx="7883525" cy="762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 algn="ctr"/>
            <a:r>
              <a:rPr sz="4400" b="1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Unit 3　School Life</a:t>
            </a:r>
            <a:endParaRPr sz="4400" b="1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pic>
        <p:nvPicPr>
          <p:cNvPr id="3" name="图片 2" descr="t01c97f44481846274d[1]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03143" y="1851660"/>
            <a:ext cx="3857753" cy="289052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142852"/>
            <a:ext cx="64293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七年级英语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    新课标 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[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冀教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]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9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bldLvl="0"/>
      <p:bldP spid="3074" grpId="1" bldLvl="0"/>
      <p:bldP spid="3075" grpId="0" bldLvl="0"/>
      <p:bldP spid="3075" grpId="1" bldLvl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48080" y="551179"/>
            <a:ext cx="6094730" cy="4154984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algn="l"/>
            <a:r>
              <a:rPr lang="en-US" altLang="zh-CN" sz="2400" b="1" dirty="0" smtClean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      </a:t>
            </a:r>
            <a:r>
              <a:rPr lang="en-US" altLang="zh-CN" sz="2400" b="1" u="sng" dirty="0" smtClean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5.You’re 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good at the long jump. 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  be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good at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意为“擅长……,……做得好”,后加名词、代词或动名词作介词宾语。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  Danny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is good at making donuts.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algn="l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 丹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尼擅长做面包圈。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【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表示这一含义还可用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do well in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  Linda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is good at English; she doesn’t do well in science.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琳达英语学得好。但科学学得不好。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  She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is good at swimming.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=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She does well in swimming.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她擅长游泳。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896735" y="362648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319530" y="729933"/>
            <a:ext cx="5080000" cy="265176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algn="l"/>
            <a:r>
              <a:rPr lang="en-US" altLang="zh-CN" sz="2400" b="1" dirty="0" smtClean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     </a:t>
            </a:r>
            <a:r>
              <a:rPr lang="en-US" altLang="zh-CN" sz="2400" b="1" u="sng" dirty="0" smtClean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6.Last 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week,I made a bird house all by myself. </a:t>
            </a:r>
            <a:endParaRPr lang="en-US" altLang="zh-CN" sz="2400" b="1" u="sng" dirty="0">
              <a:solidFill>
                <a:srgbClr val="CC00CC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 myself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用作代词,意为“我自己”,属于反身代词,与句子主语保持一致,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by oneself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意为“单独,独自”。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  He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learns to cook all by himself.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algn="l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他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学会自己做饭。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118860" y="291465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123"/>
          <p:cNvSpPr txBox="1"/>
          <p:nvPr/>
        </p:nvSpPr>
        <p:spPr>
          <a:xfrm>
            <a:off x="947738" y="323533"/>
            <a:ext cx="7127875" cy="94488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>
                <a:solidFill>
                  <a:srgbClr val="CC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Fill in the blanks with the correct forms of the words or phrases in the box.</a:t>
            </a:r>
            <a:endParaRPr lang="en-US" altLang="zh-CN" sz="2800" b="1">
              <a:solidFill>
                <a:srgbClr val="CC00CC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6387" name="椭圆 16386"/>
          <p:cNvSpPr/>
          <p:nvPr/>
        </p:nvSpPr>
        <p:spPr>
          <a:xfrm>
            <a:off x="263525" y="115888"/>
            <a:ext cx="684213" cy="576262"/>
          </a:xfrm>
          <a:prstGeom prst="ellipse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lvl="0" algn="ctr">
              <a:buClr>
                <a:srgbClr val="000000"/>
              </a:buClr>
            </a:pPr>
            <a:r>
              <a:rPr lang="en-US" altLang="zh-CN" sz="2800" b="1">
                <a:solidFill>
                  <a:srgbClr val="200B5B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3</a:t>
            </a:r>
            <a:endParaRPr lang="en-US" altLang="zh-CN" sz="2800" b="1">
              <a:solidFill>
                <a:srgbClr val="200B5B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6388" name="文本框 16387"/>
          <p:cNvSpPr txBox="1"/>
          <p:nvPr/>
        </p:nvSpPr>
        <p:spPr>
          <a:xfrm>
            <a:off x="839788" y="1268413"/>
            <a:ext cx="7632700" cy="5181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>
                <a:solidFill>
                  <a:srgbClr val="6600FF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life   finish   subject   take part in   be good at</a:t>
            </a:r>
            <a:endParaRPr lang="en-US" altLang="zh-CN" sz="2800" b="1">
              <a:solidFill>
                <a:srgbClr val="6600FF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6389" name="文本框 16388"/>
          <p:cNvSpPr txBox="1"/>
          <p:nvPr/>
        </p:nvSpPr>
        <p:spPr>
          <a:xfrm>
            <a:off x="304483" y="1893570"/>
            <a:ext cx="8534400" cy="43586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342900" lvl="0" indent="-342900">
              <a:buAutoNum type="arabicPeriod"/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I ______________ singing. I want to be a singer in the future.</a:t>
            </a:r>
            <a:endParaRPr lang="en-US" altLang="zh-CN" sz="2800" b="1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  <a:p>
            <a:pPr marL="342900" lvl="0" indent="-342900">
              <a:buAutoNum type="arabicPeriod"/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I start school at 8:00 a.m. and ____________ at 5:00 p.m.</a:t>
            </a:r>
            <a:endParaRPr lang="en-US" altLang="zh-CN" sz="2800" b="1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  <a:p>
            <a:pPr marL="342900" lvl="0" indent="-342900">
              <a:buAutoNum type="arabicPeriod"/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I often ____________the long jump at the sports meet.</a:t>
            </a:r>
            <a:endParaRPr lang="en-US" altLang="zh-CN" sz="2800" b="1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  <a:p>
            <a:pPr marL="342900" lvl="0" indent="-342900">
              <a:buAutoNum type="arabicPeriod"/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A: What ____________ do you have?</a:t>
            </a:r>
            <a:endParaRPr lang="en-US" altLang="zh-CN" sz="2800" b="1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  <a:p>
            <a:pPr marL="342900" lvl="0" indent="-342900">
              <a:buNone/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   B: I have Chinese, English, math and some others.</a:t>
            </a:r>
            <a:endParaRPr lang="en-US" altLang="zh-CN" sz="2800" b="1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  <a:p>
            <a:pPr marL="342900" lvl="0" indent="-342900">
              <a:buNone/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5. A: How is your school ____________ going?</a:t>
            </a:r>
            <a:endParaRPr lang="en-US" altLang="zh-CN" sz="2800" b="1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  <a:p>
            <a:pPr marL="342900" lvl="0" indent="-342900">
              <a:buNone/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    B: Well, it’s a  little busy.</a:t>
            </a:r>
            <a:endParaRPr lang="en-US" altLang="zh-CN" sz="2800" b="1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6390" name="矩形 16389"/>
          <p:cNvSpPr/>
          <p:nvPr/>
        </p:nvSpPr>
        <p:spPr>
          <a:xfrm>
            <a:off x="1239203" y="1786890"/>
            <a:ext cx="1861185" cy="518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/>
            <a:r>
              <a:rPr lang="en-US" altLang="zh-CN" sz="2800" b="1">
                <a:solidFill>
                  <a:srgbClr val="FF33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am good at</a:t>
            </a:r>
            <a:endParaRPr lang="en-US" altLang="zh-CN" sz="2800" b="1">
              <a:solidFill>
                <a:srgbClr val="FF33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6391" name="矩形 16390"/>
          <p:cNvSpPr/>
          <p:nvPr/>
        </p:nvSpPr>
        <p:spPr>
          <a:xfrm>
            <a:off x="1892935" y="3557905"/>
            <a:ext cx="1960245" cy="518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>
                <a:solidFill>
                  <a:srgbClr val="FF33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take part in</a:t>
            </a:r>
            <a:endParaRPr lang="en-US" altLang="zh-CN" sz="2800" b="1">
              <a:solidFill>
                <a:srgbClr val="FF33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6392" name="矩形 16391"/>
          <p:cNvSpPr/>
          <p:nvPr/>
        </p:nvSpPr>
        <p:spPr>
          <a:xfrm>
            <a:off x="5794058" y="2712720"/>
            <a:ext cx="1032510" cy="518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/>
            <a:r>
              <a:rPr lang="en-US" altLang="zh-CN" sz="2800" b="1">
                <a:solidFill>
                  <a:srgbClr val="FF33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finish</a:t>
            </a:r>
            <a:endParaRPr lang="en-US" altLang="zh-CN" sz="2800" b="1">
              <a:solidFill>
                <a:srgbClr val="FF33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6393" name="矩形 16392"/>
          <p:cNvSpPr/>
          <p:nvPr/>
        </p:nvSpPr>
        <p:spPr>
          <a:xfrm>
            <a:off x="2445703" y="4447540"/>
            <a:ext cx="1407160" cy="518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>
                <a:solidFill>
                  <a:srgbClr val="FF33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subjects</a:t>
            </a:r>
            <a:endParaRPr lang="en-US" altLang="zh-CN" sz="2800" b="1">
              <a:solidFill>
                <a:srgbClr val="FF33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6394" name="矩形 16393"/>
          <p:cNvSpPr/>
          <p:nvPr/>
        </p:nvSpPr>
        <p:spPr>
          <a:xfrm>
            <a:off x="4735513" y="5285740"/>
            <a:ext cx="657225" cy="518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>
                <a:solidFill>
                  <a:srgbClr val="FF33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life</a:t>
            </a:r>
            <a:endParaRPr lang="en-US" altLang="zh-CN" sz="2800" b="1">
              <a:solidFill>
                <a:srgbClr val="FF33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0" grpId="0"/>
      <p:bldP spid="16391" grpId="0"/>
      <p:bldP spid="16392" grpId="0"/>
      <p:bldP spid="16393" grpId="0"/>
      <p:bldP spid="1639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123"/>
          <p:cNvSpPr txBox="1"/>
          <p:nvPr/>
        </p:nvSpPr>
        <p:spPr>
          <a:xfrm>
            <a:off x="684213" y="620713"/>
            <a:ext cx="5688012" cy="54927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3000" b="1">
                <a:solidFill>
                  <a:srgbClr val="CC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Work in pairs.</a:t>
            </a:r>
            <a:r>
              <a:rPr lang="en-US" altLang="zh-CN" sz="3000" b="1">
                <a:solidFill>
                  <a:srgbClr val="0000FF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 </a:t>
            </a:r>
            <a:endParaRPr lang="en-US" altLang="zh-CN" sz="3000" b="1">
              <a:solidFill>
                <a:srgbClr val="0000FF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7412" name="Rectangle 4"/>
          <p:cNvSpPr/>
          <p:nvPr/>
        </p:nvSpPr>
        <p:spPr>
          <a:xfrm>
            <a:off x="354648" y="1392555"/>
            <a:ext cx="7848600" cy="576263"/>
          </a:xfrm>
          <a:prstGeom prst="rect">
            <a:avLst/>
          </a:prstGeom>
          <a:noFill/>
          <a:ln w="12700">
            <a:noFill/>
          </a:ln>
        </p:spPr>
        <p:txBody>
          <a:bodyPr/>
          <a:lstStyle>
            <a:lvl1pPr marL="342900" lvl="0" indent="-3429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2" charset="0"/>
              </a:rPr>
              <a:t>Example:</a:t>
            </a:r>
            <a:endParaRPr lang="en-US" altLang="zh-CN" b="1" i="1">
              <a:solidFill>
                <a:srgbClr val="FF0000"/>
              </a:solidFill>
              <a:latin typeface="Times New Roman" panose="02020603050405020304" pitchFamily="2" charset="0"/>
            </a:endParaRPr>
          </a:p>
        </p:txBody>
      </p:sp>
      <p:sp>
        <p:nvSpPr>
          <p:cNvPr id="17413" name="Rectangle 4"/>
          <p:cNvSpPr/>
          <p:nvPr/>
        </p:nvSpPr>
        <p:spPr>
          <a:xfrm>
            <a:off x="575628" y="2139950"/>
            <a:ext cx="7991475" cy="2808288"/>
          </a:xfrm>
          <a:prstGeom prst="rect">
            <a:avLst/>
          </a:prstGeom>
          <a:noFill/>
          <a:ln w="12700">
            <a:noFill/>
          </a:ln>
        </p:spPr>
        <p:txBody>
          <a:bodyPr/>
          <a:lstStyle>
            <a:lvl1pPr marL="342900" lvl="0" indent="-3429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>
              <a:spcBef>
                <a:spcPct val="0"/>
              </a:spcBef>
            </a:pPr>
            <a:r>
              <a:rPr lang="en-US" altLang="zh-CN" sz="2800" b="1" i="1">
                <a:solidFill>
                  <a:srgbClr val="0000CC"/>
                </a:solidFill>
                <a:latin typeface="Times New Roman" panose="02020603050405020304" pitchFamily="2" charset="0"/>
              </a:rPr>
              <a:t>A: What subjects do you have?</a:t>
            </a:r>
            <a:endParaRPr lang="en-US" altLang="zh-CN" sz="2800" b="1" i="1">
              <a:solidFill>
                <a:srgbClr val="0000CC"/>
              </a:solidFill>
              <a:latin typeface="Times New Roman" panose="02020603050405020304" pitchFamily="2" charset="0"/>
            </a:endParaRPr>
          </a:p>
          <a:p>
            <a:pPr lvl="0">
              <a:spcBef>
                <a:spcPct val="0"/>
              </a:spcBef>
            </a:pPr>
            <a:r>
              <a:rPr lang="en-US" altLang="zh-CN" sz="2800" b="1" i="1">
                <a:solidFill>
                  <a:srgbClr val="0000CC"/>
                </a:solidFill>
                <a:latin typeface="Times New Roman" panose="02020603050405020304" pitchFamily="2" charset="0"/>
              </a:rPr>
              <a:t>B: …</a:t>
            </a:r>
            <a:endParaRPr lang="en-US" altLang="zh-CN" sz="2800" b="1" i="1">
              <a:solidFill>
                <a:srgbClr val="0000CC"/>
              </a:solidFill>
              <a:latin typeface="Times New Roman" panose="02020603050405020304" pitchFamily="2" charset="0"/>
            </a:endParaRPr>
          </a:p>
          <a:p>
            <a:pPr lvl="0">
              <a:spcBef>
                <a:spcPct val="0"/>
              </a:spcBef>
            </a:pPr>
            <a:r>
              <a:rPr lang="en-US" altLang="zh-CN" sz="2800" b="1" i="1">
                <a:solidFill>
                  <a:srgbClr val="0000CC"/>
                </a:solidFill>
                <a:latin typeface="Times New Roman" panose="02020603050405020304" pitchFamily="2" charset="0"/>
              </a:rPr>
              <a:t>A: How many classes do you have every day?</a:t>
            </a:r>
            <a:endParaRPr lang="en-US" altLang="zh-CN" sz="2800" b="1" i="1">
              <a:solidFill>
                <a:srgbClr val="0000CC"/>
              </a:solidFill>
              <a:latin typeface="Times New Roman" panose="02020603050405020304" pitchFamily="2" charset="0"/>
            </a:endParaRPr>
          </a:p>
          <a:p>
            <a:pPr lvl="0">
              <a:spcBef>
                <a:spcPct val="0"/>
              </a:spcBef>
            </a:pPr>
            <a:r>
              <a:rPr lang="en-US" altLang="zh-CN" sz="2800" b="1" i="1">
                <a:solidFill>
                  <a:srgbClr val="0000CC"/>
                </a:solidFill>
                <a:latin typeface="Times New Roman" panose="02020603050405020304" pitchFamily="2" charset="0"/>
              </a:rPr>
              <a:t>B: …</a:t>
            </a:r>
            <a:endParaRPr lang="en-US" altLang="zh-CN" sz="2800" b="1" i="1">
              <a:solidFill>
                <a:srgbClr val="0000CC"/>
              </a:solidFill>
              <a:latin typeface="Times New Roman" panose="02020603050405020304" pitchFamily="2" charset="0"/>
            </a:endParaRPr>
          </a:p>
          <a:p>
            <a:pPr lvl="0">
              <a:spcBef>
                <a:spcPct val="0"/>
              </a:spcBef>
            </a:pPr>
            <a:r>
              <a:rPr lang="en-US" altLang="zh-CN" sz="2800" b="1" i="1">
                <a:solidFill>
                  <a:srgbClr val="0000CC"/>
                </a:solidFill>
                <a:latin typeface="Times New Roman" panose="02020603050405020304" pitchFamily="2" charset="0"/>
              </a:rPr>
              <a:t>A: When does the first/ second/… class start?</a:t>
            </a:r>
            <a:endParaRPr lang="en-US" altLang="zh-CN" sz="2800" b="1" i="1">
              <a:solidFill>
                <a:srgbClr val="0000CC"/>
              </a:solidFill>
              <a:latin typeface="Times New Roman" panose="02020603050405020304" pitchFamily="2" charset="0"/>
            </a:endParaRPr>
          </a:p>
          <a:p>
            <a:pPr lvl="0">
              <a:spcBef>
                <a:spcPct val="0"/>
              </a:spcBef>
            </a:pPr>
            <a:r>
              <a:rPr lang="en-US" altLang="zh-CN" sz="2800" b="1" i="1">
                <a:solidFill>
                  <a:srgbClr val="0000CC"/>
                </a:solidFill>
                <a:latin typeface="Times New Roman" panose="02020603050405020304" pitchFamily="2" charset="0"/>
              </a:rPr>
              <a:t>B: …</a:t>
            </a:r>
            <a:r>
              <a:rPr lang="en-US" altLang="zh-CN" sz="2800" b="1" i="1">
                <a:solidFill>
                  <a:srgbClr val="0000CC"/>
                </a:solidFill>
              </a:rPr>
              <a:t> </a:t>
            </a:r>
            <a:endParaRPr lang="en-US" altLang="zh-CN" sz="2800" b="1" i="1">
              <a:solidFill>
                <a:srgbClr val="0000CC"/>
              </a:solidFill>
            </a:endParaRPr>
          </a:p>
        </p:txBody>
      </p:sp>
      <p:pic>
        <p:nvPicPr>
          <p:cNvPr id="17" name="图片 16" descr="t01fc59da1499519b3b[1]"/>
          <p:cNvPicPr>
            <a:picLocks noChangeAspect="1"/>
          </p:cNvPicPr>
          <p:nvPr/>
        </p:nvPicPr>
        <p:blipFill>
          <a:blip r:embed="rId1" cstate="print"/>
          <a:srcRect l="10042" t="11977" r="6910" b="5310"/>
          <a:stretch>
            <a:fillRect/>
          </a:stretch>
        </p:blipFill>
        <p:spPr>
          <a:xfrm>
            <a:off x="6005830" y="770890"/>
            <a:ext cx="2373630" cy="1819910"/>
          </a:xfrm>
          <a:prstGeom prst="ellips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7" dur="500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0" dur="500"/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3" dur="500"/>
                                        <p:tgtEl>
                                          <p:spTgt spid="174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6" dur="500"/>
                                        <p:tgtEl>
                                          <p:spTgt spid="174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9" dur="500"/>
                                        <p:tgtEl>
                                          <p:spTgt spid="174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2" dur="500"/>
                                        <p:tgtEl>
                                          <p:spTgt spid="174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2" grpId="0" build="p"/>
      <p:bldP spid="1741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660400" y="501015"/>
            <a:ext cx="7268845" cy="43586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blanks.</a:t>
            </a:r>
            <a:endParaRPr lang="en-US" altLang="zh-CN" sz="2800" b="1" u="none">
              <a:solidFill>
                <a:srgbClr val="CC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1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.Li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Ming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plays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basketball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two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week.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2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.How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your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school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go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),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Tom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3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.Can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you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finish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make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model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ship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morning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4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.Many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people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lost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their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life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traffic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accident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交通事故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5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.Li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Fang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good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at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draw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0"/>
            <a:endParaRPr lang="en-US" altLang="zh-CN" sz="2800" b="1" u="none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008880" y="915035"/>
            <a:ext cx="97282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twice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4065270" y="1719580"/>
            <a:ext cx="101282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going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3275910" y="2132910"/>
            <a:ext cx="132842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making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4829810" y="3038475"/>
            <a:ext cx="85534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lives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3779945" y="3861030"/>
            <a:ext cx="144716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>
              <a:buClr>
                <a:srgbClr val="000000"/>
              </a:buClr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drawing</a:t>
            </a:r>
            <a:endParaRPr lang="zh-CN" altLang="en-US" dirty="0"/>
          </a:p>
        </p:txBody>
      </p:sp>
      <p:pic>
        <p:nvPicPr>
          <p:cNvPr id="7" name="图片 6" descr="123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63540" y="4631055"/>
            <a:ext cx="1600200" cy="1371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40155" y="560705"/>
            <a:ext cx="6517005" cy="271272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6000" b="1" u="none" dirty="0">
                <a:solidFill>
                  <a:srgbClr val="FF00FF"/>
                </a:solidFill>
                <a:latin typeface="Times New Roman" panose="02020603050405020304" pitchFamily="2" charset="0"/>
                <a:ea typeface="NEU-F5-S92" charset="0"/>
                <a:cs typeface="NEU-F5-S92" charset="0"/>
              </a:rPr>
              <a:t>Homework</a:t>
            </a:r>
            <a:endParaRPr lang="en-US" altLang="zh-CN" sz="6000" b="1" u="none" dirty="0">
              <a:solidFill>
                <a:srgbClr val="FF00FF"/>
              </a:solidFill>
              <a:latin typeface="Times New Roman" panose="02020603050405020304" pitchFamily="2" charset="0"/>
              <a:ea typeface="NEU-F5-S92" charset="0"/>
              <a:cs typeface="NEU-F5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1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.Review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recite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important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points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Lesson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13.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2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.Write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passage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your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school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life.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3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.Preview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Lesson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14.</a:t>
            </a:r>
            <a:endParaRPr lang="zh-CN" altLang="en-US" sz="2800" b="1" dirty="0">
              <a:latin typeface="Times New Roman" panose="02020603050405020304" pitchFamily="2" charset="0"/>
            </a:endParaRPr>
          </a:p>
        </p:txBody>
      </p:sp>
      <p:pic>
        <p:nvPicPr>
          <p:cNvPr id="4" name="图片 3" descr="图片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680210" y="3571875"/>
            <a:ext cx="1774825" cy="1824355"/>
          </a:xfrm>
          <a:prstGeom prst="rect">
            <a:avLst/>
          </a:prstGeom>
        </p:spPr>
      </p:pic>
      <p:sp>
        <p:nvSpPr>
          <p:cNvPr id="2" name="动作按钮: 后退或前一项 1">
            <a:hlinkClick r:id="" action="ppaction://hlinkshowjump?jump=firstslide"/>
          </p:cNvPr>
          <p:cNvSpPr/>
          <p:nvPr/>
        </p:nvSpPr>
        <p:spPr>
          <a:xfrm>
            <a:off x="7380605" y="5373370"/>
            <a:ext cx="503555" cy="431800"/>
          </a:xfrm>
          <a:prstGeom prst="actionButtonBackPrevious">
            <a:avLst/>
          </a:prstGeom>
          <a:solidFill>
            <a:sysClr val="window" lastClr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style>
          <a:lnRef idx="2">
            <a:srgbClr val="4F81BD">
              <a:shade val="50000"/>
            </a:srgbClr>
          </a:lnRef>
          <a:fillRef idx="1">
            <a:srgbClr val="4F81BD"/>
          </a:fillRef>
          <a:effectRef idx="0">
            <a:srgbClr val="4F81BD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/>
        </p:nvCxnSpPr>
        <p:spPr>
          <a:xfrm flipH="1">
            <a:off x="2576830" y="895350"/>
            <a:ext cx="5683250" cy="16510"/>
          </a:xfrm>
          <a:prstGeom prst="line">
            <a:avLst/>
          </a:prstGeom>
          <a:ln w="57150">
            <a:gradFill flip="none" rotWithShape="1">
              <a:gsLst>
                <a:gs pos="0">
                  <a:srgbClr val="EAC112"/>
                </a:gs>
                <a:gs pos="16000">
                  <a:srgbClr val="87C620"/>
                </a:gs>
                <a:gs pos="77000">
                  <a:srgbClr val="EFD220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37" name="文本框 1"/>
          <p:cNvSpPr txBox="1"/>
          <p:nvPr/>
        </p:nvSpPr>
        <p:spPr>
          <a:xfrm>
            <a:off x="3223260" y="265748"/>
            <a:ext cx="4103688" cy="6457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30000"/>
              </a:lnSpc>
              <a:spcBef>
                <a:spcPct val="0"/>
              </a:spcBef>
              <a:buClr>
                <a:srgbClr val="000000"/>
              </a:buClr>
              <a:buNone/>
            </a:pPr>
            <a:r>
              <a:rPr lang="en-US" altLang="zh-CN" sz="2800" b="1" dirty="0">
                <a:solidFill>
                  <a:srgbClr val="B60A9F"/>
                </a:solidFill>
                <a:effectLst/>
                <a:latin typeface="Times New Roman" panose="02020603050405020304" pitchFamily="2" charset="0"/>
                <a:ea typeface="微软雅黑" panose="020B0503020204020204" charset="-122"/>
              </a:rPr>
              <a:t>Free talk</a:t>
            </a:r>
            <a:endParaRPr lang="en-US" altLang="zh-CN" sz="2800" b="1" dirty="0">
              <a:solidFill>
                <a:srgbClr val="B60A9F"/>
              </a:solidFill>
              <a:effectLst/>
              <a:latin typeface="Times New Roman" panose="02020603050405020304" pitchFamily="2" charset="0"/>
              <a:ea typeface="微软雅黑" panose="020B0503020204020204" charset="-122"/>
            </a:endParaRPr>
          </a:p>
        </p:txBody>
      </p:sp>
      <p:pic>
        <p:nvPicPr>
          <p:cNvPr id="3" name="图片 2" descr="yyyyu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309235" y="4384675"/>
            <a:ext cx="3139440" cy="1946275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726440" y="1150620"/>
            <a:ext cx="7150100" cy="30784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/>
            <a:r>
              <a:rPr kumimoji="1"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+mn-ea"/>
                <a:cs typeface="+mn-cs"/>
              </a:rPr>
              <a:t>How is Jenny’s school life going?</a:t>
            </a:r>
            <a:endParaRPr kumimoji="1" lang="en-US" altLang="zh-CN" sz="2800" b="1" i="1" u="none" dirty="0">
              <a:solidFill>
                <a:srgbClr val="0000CC"/>
              </a:solidFill>
              <a:latin typeface="Times New Roman" panose="02020603050405020304" pitchFamily="2" charset="0"/>
              <a:ea typeface="+mn-ea"/>
              <a:cs typeface="+mn-cs"/>
            </a:endParaRPr>
          </a:p>
          <a:p>
            <a:endParaRPr kumimoji="1" lang="en-US" altLang="zh-CN" sz="2800" b="1" i="1" u="none" dirty="0">
              <a:solidFill>
                <a:srgbClr val="0000CC"/>
              </a:solidFill>
              <a:latin typeface="Times New Roman" panose="02020603050405020304" pitchFamily="2" charset="0"/>
              <a:ea typeface="+mn-ea"/>
              <a:cs typeface="+mn-cs"/>
            </a:endParaRPr>
          </a:p>
          <a:p>
            <a:r>
              <a:rPr kumimoji="1"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+mn-ea"/>
                <a:cs typeface="+mn-cs"/>
              </a:rPr>
              <a:t>What subjects does Jenny have?</a:t>
            </a:r>
            <a:endParaRPr kumimoji="1" lang="en-US" altLang="zh-CN" sz="2800" b="1" i="1" u="none" dirty="0">
              <a:solidFill>
                <a:srgbClr val="0000CC"/>
              </a:solidFill>
              <a:latin typeface="Times New Roman" panose="02020603050405020304" pitchFamily="2" charset="0"/>
              <a:ea typeface="+mn-ea"/>
              <a:cs typeface="+mn-cs"/>
            </a:endParaRPr>
          </a:p>
          <a:p>
            <a:endParaRPr kumimoji="1" lang="en-US" altLang="zh-CN" sz="2800" b="1" i="1" u="none" dirty="0">
              <a:solidFill>
                <a:srgbClr val="0000CC"/>
              </a:solidFill>
              <a:latin typeface="Times New Roman" panose="02020603050405020304" pitchFamily="2" charset="0"/>
              <a:ea typeface="+mn-ea"/>
              <a:cs typeface="+mn-cs"/>
            </a:endParaRPr>
          </a:p>
          <a:p>
            <a:r>
              <a:rPr kumimoji="1"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+mn-ea"/>
                <a:cs typeface="+mn-cs"/>
              </a:rPr>
              <a:t>How many classes does Jenny have every day?</a:t>
            </a:r>
            <a:endParaRPr kumimoji="1" lang="en-US" altLang="zh-CN" sz="2800" b="1" i="1" u="none" dirty="0">
              <a:solidFill>
                <a:srgbClr val="0000CC"/>
              </a:solidFill>
              <a:latin typeface="Times New Roman" panose="02020603050405020304" pitchFamily="2" charset="0"/>
              <a:ea typeface="+mn-ea"/>
              <a:cs typeface="+mn-cs"/>
            </a:endParaRPr>
          </a:p>
          <a:p>
            <a:endParaRPr kumimoji="1" lang="en-US" altLang="zh-CN" sz="2800" b="1" i="1" u="none" dirty="0">
              <a:solidFill>
                <a:srgbClr val="0000CC"/>
              </a:solidFill>
              <a:latin typeface="Times New Roman" panose="02020603050405020304" pitchFamily="2" charset="0"/>
              <a:ea typeface="+mn-ea"/>
              <a:cs typeface="+mn-cs"/>
            </a:endParaRPr>
          </a:p>
          <a:p>
            <a:r>
              <a:rPr kumimoji="1"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+mn-ea"/>
                <a:cs typeface="+mn-cs"/>
              </a:rPr>
              <a:t>What’s Jenny’s favourite subject?</a:t>
            </a:r>
            <a:endParaRPr kumimoji="1" lang="en-US" altLang="zh-CN" sz="2800" b="1" i="1" dirty="0">
              <a:solidFill>
                <a:srgbClr val="0000CC"/>
              </a:solidFill>
              <a:latin typeface="Times New Roman" panose="02020603050405020304" pitchFamily="2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占位符 9217"/>
          <p:cNvSpPr>
            <a:spLocks noGrp="1"/>
          </p:cNvSpPr>
          <p:nvPr>
            <p:ph type="body" sz="half" idx="1"/>
          </p:nvPr>
        </p:nvSpPr>
        <p:spPr>
          <a:xfrm>
            <a:off x="457200" y="1484630"/>
            <a:ext cx="4294505" cy="367347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life   </a:t>
            </a:r>
            <a:r>
              <a:rPr lang="en-US" altLang="zh-CN" sz="2800" b="1" i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n</a:t>
            </a: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. </a:t>
            </a:r>
            <a:r>
              <a:rPr lang="zh-CN" altLang="en-US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生活</a:t>
            </a:r>
            <a:endParaRPr lang="zh-CN" altLang="en-US" sz="2800" b="1" kern="1200" dirty="0">
              <a:solidFill>
                <a:srgbClr val="0000CC"/>
              </a:solidFill>
              <a:latin typeface="Times New Roman" panose="02020603050405020304" pitchFamily="2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term   </a:t>
            </a:r>
            <a:r>
              <a:rPr lang="en-US" altLang="zh-CN" sz="2800" b="1" i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n</a:t>
            </a: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.</a:t>
            </a:r>
            <a:r>
              <a:rPr lang="zh-CN" altLang="en-US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学期</a:t>
            </a:r>
            <a:endParaRPr lang="zh-CN" altLang="en-US" sz="2800" b="1" kern="1200" dirty="0">
              <a:solidFill>
                <a:srgbClr val="0000CC"/>
              </a:solidFill>
              <a:latin typeface="Times New Roman" panose="02020603050405020304" pitchFamily="2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start   </a:t>
            </a:r>
            <a:r>
              <a:rPr lang="en-US" altLang="zh-CN" sz="2800" b="1" i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v</a:t>
            </a: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.</a:t>
            </a:r>
            <a:r>
              <a:rPr lang="zh-CN" altLang="en-US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开始；出发</a:t>
            </a:r>
            <a:endParaRPr lang="zh-CN" altLang="en-US" sz="2800" b="1" kern="1200" dirty="0">
              <a:solidFill>
                <a:srgbClr val="0000CC"/>
              </a:solidFill>
              <a:latin typeface="Times New Roman" panose="02020603050405020304" pitchFamily="2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finish   </a:t>
            </a:r>
            <a:r>
              <a:rPr lang="en-US" altLang="zh-CN" sz="2800" b="1" i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v</a:t>
            </a: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.</a:t>
            </a:r>
            <a:r>
              <a:rPr lang="zh-CN" altLang="en-US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完成；结束</a:t>
            </a:r>
            <a:endParaRPr lang="zh-CN" altLang="en-US" sz="2800" b="1" kern="1200" dirty="0">
              <a:solidFill>
                <a:srgbClr val="0000CC"/>
              </a:solidFill>
              <a:latin typeface="Times New Roman" panose="02020603050405020304" pitchFamily="2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twice  </a:t>
            </a:r>
            <a:r>
              <a:rPr lang="en-US" altLang="zh-CN" sz="2800" b="1" i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adv</a:t>
            </a: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. </a:t>
            </a:r>
            <a:r>
              <a:rPr lang="zh-CN" altLang="en-US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两次；两倍</a:t>
            </a:r>
            <a:endParaRPr lang="zh-CN" altLang="en-US" sz="2800" b="1" kern="1200" dirty="0">
              <a:solidFill>
                <a:srgbClr val="0000CC"/>
              </a:solidFill>
              <a:latin typeface="Times New Roman" panose="02020603050405020304" pitchFamily="2" charset="0"/>
            </a:endParaRPr>
          </a:p>
          <a:p>
            <a:pPr>
              <a:lnSpc>
                <a:spcPct val="150000"/>
              </a:lnSpc>
              <a:buNone/>
            </a:pPr>
            <a:endParaRPr lang="zh-CN" altLang="en-US" sz="2600" kern="1200" dirty="0">
              <a:solidFill>
                <a:srgbClr val="800000"/>
              </a:solidFill>
            </a:endParaRPr>
          </a:p>
          <a:p>
            <a:pPr>
              <a:lnSpc>
                <a:spcPct val="150000"/>
              </a:lnSpc>
              <a:buNone/>
            </a:pPr>
            <a:endParaRPr lang="zh-CN" altLang="en-US" sz="2600" kern="1200" dirty="0">
              <a:solidFill>
                <a:srgbClr val="800000"/>
              </a:solidFill>
            </a:endParaRPr>
          </a:p>
        </p:txBody>
      </p:sp>
      <p:sp>
        <p:nvSpPr>
          <p:cNvPr id="9219" name="文本占位符 9218"/>
          <p:cNvSpPr>
            <a:spLocks noGrp="1"/>
          </p:cNvSpPr>
          <p:nvPr>
            <p:ph type="body" sz="half" idx="2"/>
          </p:nvPr>
        </p:nvSpPr>
        <p:spPr>
          <a:xfrm>
            <a:off x="4554538" y="1484630"/>
            <a:ext cx="4321175" cy="3527425"/>
          </a:xfrm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win   </a:t>
            </a:r>
            <a:r>
              <a:rPr lang="en-US" altLang="zh-CN" sz="2800" b="1" i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v</a:t>
            </a: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.赢得；获胜</a:t>
            </a:r>
            <a:endParaRPr lang="en-US" altLang="zh-CN" sz="2800" b="1" kern="1200" dirty="0">
              <a:solidFill>
                <a:srgbClr val="0000CC"/>
              </a:solidFill>
              <a:latin typeface="Times New Roman" panose="02020603050405020304" pitchFamily="2" charset="0"/>
            </a:endParaRPr>
          </a:p>
          <a:p>
            <a:pPr algn="l">
              <a:lnSpc>
                <a:spcPct val="150000"/>
              </a:lnSpc>
            </a:pP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yeah   </a:t>
            </a:r>
            <a:r>
              <a:rPr lang="en-US" altLang="zh-CN" sz="2800" b="1" i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int</a:t>
            </a: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. 是；对</a:t>
            </a:r>
            <a:endParaRPr lang="en-US" altLang="zh-CN" sz="2800" b="1" kern="1200" dirty="0">
              <a:solidFill>
                <a:srgbClr val="0000CC"/>
              </a:solidFill>
              <a:latin typeface="Times New Roman" panose="02020603050405020304" pitchFamily="2" charset="0"/>
            </a:endParaRPr>
          </a:p>
          <a:p>
            <a:pPr algn="l">
              <a:lnSpc>
                <a:spcPct val="150000"/>
              </a:lnSpc>
            </a:pP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social    </a:t>
            </a:r>
            <a:r>
              <a:rPr lang="en-US" altLang="zh-CN" sz="2800" b="1" i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adj</a:t>
            </a: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. 社会的</a:t>
            </a:r>
            <a:endParaRPr lang="en-US" altLang="zh-CN" sz="2800" b="1" kern="1200" dirty="0">
              <a:solidFill>
                <a:srgbClr val="0000CC"/>
              </a:solidFill>
              <a:latin typeface="Times New Roman" panose="02020603050405020304" pitchFamily="2" charset="0"/>
            </a:endParaRPr>
          </a:p>
          <a:p>
            <a:pPr algn="l">
              <a:lnSpc>
                <a:spcPct val="150000"/>
              </a:lnSpc>
            </a:pP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shop    </a:t>
            </a:r>
            <a:r>
              <a:rPr lang="en-US" altLang="zh-CN" sz="2800" b="1" i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n</a:t>
            </a: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. 手工艺课</a:t>
            </a:r>
            <a:endParaRPr lang="en-US" altLang="zh-CN" sz="2800" b="1" kern="1200" dirty="0">
              <a:solidFill>
                <a:srgbClr val="0000CC"/>
              </a:solidFill>
              <a:latin typeface="Times New Roman" panose="02020603050405020304" pitchFamily="2" charset="0"/>
            </a:endParaRPr>
          </a:p>
          <a:p>
            <a:pPr algn="l">
              <a:lnSpc>
                <a:spcPct val="150000"/>
              </a:lnSpc>
            </a:pP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myself  </a:t>
            </a:r>
            <a:r>
              <a:rPr lang="en-US" altLang="zh-CN" sz="2800" b="1" i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pron</a:t>
            </a: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. 我自己</a:t>
            </a:r>
            <a:endParaRPr lang="en-US" altLang="zh-CN" sz="2800" b="1" kern="1200" dirty="0">
              <a:solidFill>
                <a:srgbClr val="0000CC"/>
              </a:solidFill>
              <a:latin typeface="Times New Roman" panose="02020603050405020304" pitchFamily="2" charset="0"/>
            </a:endParaRPr>
          </a:p>
        </p:txBody>
      </p:sp>
      <p:sp>
        <p:nvSpPr>
          <p:cNvPr id="7195" name="文本框 7194"/>
          <p:cNvSpPr txBox="1"/>
          <p:nvPr/>
        </p:nvSpPr>
        <p:spPr>
          <a:xfrm>
            <a:off x="2123440" y="650240"/>
            <a:ext cx="287972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  <a:latin typeface="Times New Roman" panose="02020603050405020304" pitchFamily="2" charset="0"/>
                <a:ea typeface="微软雅黑" panose="020B0503020204020204" charset="-122"/>
              </a:rPr>
              <a:t>New words</a:t>
            </a:r>
            <a:endParaRPr lang="en-US" altLang="zh-CN" sz="4000" b="1">
              <a:solidFill>
                <a:srgbClr val="FF0000"/>
              </a:solidFill>
              <a:latin typeface="Times New Roman" panose="02020603050405020304" pitchFamily="2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build="p"/>
      <p:bldP spid="921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10590" y="703580"/>
            <a:ext cx="7018020" cy="30784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Listen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tape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your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book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closed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 smtClean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blanks</a:t>
            </a:r>
            <a:r>
              <a:rPr lang="en-US" altLang="zh-CN" sz="2800" b="1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endParaRPr lang="en-US" altLang="zh-CN" sz="2800" b="1" u="none" dirty="0">
              <a:solidFill>
                <a:srgbClr val="CC00CC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Jenny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little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term.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Wang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Mei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starts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school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  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a.m.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Wang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Mei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always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has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big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sports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meet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228600"/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year.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860800" y="1534795"/>
            <a:ext cx="89408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busy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5443855" y="1983740"/>
            <a:ext cx="168402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8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: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00/eight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540510" y="2813685"/>
            <a:ext cx="97282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twice</a:t>
            </a:r>
            <a:endParaRPr lang="zh-CN" altLang="en-US" dirty="0"/>
          </a:p>
        </p:txBody>
      </p:sp>
      <p:pic>
        <p:nvPicPr>
          <p:cNvPr id="11" name="图片 10" descr="a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913120" y="3106420"/>
            <a:ext cx="2687320" cy="1864995"/>
          </a:xfrm>
          <a:prstGeom prst="ellipse">
            <a:avLst/>
          </a:prstGeom>
        </p:spPr>
      </p:pic>
      <p:pic>
        <p:nvPicPr>
          <p:cNvPr id="7" name="U3_Lesson 13 How Is School Going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7812225" y="836820"/>
            <a:ext cx="728440" cy="728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8980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3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25195" y="292100"/>
            <a:ext cx="7663815" cy="52120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Read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 smtClean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finish</a:t>
            </a:r>
            <a:r>
              <a:rPr lang="en-US" altLang="zh-CN" sz="2800" b="1" u="none" dirty="0" smtClean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Exercise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Let’s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It.</a:t>
            </a:r>
            <a:endParaRPr lang="en-US" altLang="zh-CN" sz="2800" b="1" u="none" dirty="0">
              <a:solidFill>
                <a:srgbClr val="CC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How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Jenny’s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school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life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going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How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many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classes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does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Wang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Mei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have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every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day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Wang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Mei’s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 err="1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favourite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subject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4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Jenny’s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 err="1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favourite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subject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5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did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Jenny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make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shop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class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last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week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44600" y="1091565"/>
            <a:ext cx="4557395" cy="518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She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is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a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little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busy.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244600" y="2460625"/>
            <a:ext cx="6443345" cy="518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She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has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six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classes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every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day.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350010" y="3293745"/>
            <a:ext cx="5389245" cy="518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Her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favourite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subject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is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P.E.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1350010" y="4178300"/>
            <a:ext cx="6759575" cy="518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Her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favourite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subject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is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shop.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1045210" y="4986020"/>
            <a:ext cx="541909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228600" algn="l">
              <a:buClr>
                <a:srgbClr val="000000"/>
              </a:buClr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She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made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a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bird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house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last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week.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346200" y="925830"/>
            <a:ext cx="5080000" cy="267779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0"/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☆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教材解读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☆</a:t>
            </a:r>
            <a:endParaRPr lang="zh-CN" altLang="en-US" sz="2400" b="1" u="none" dirty="0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dirty="0" smtClean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    </a:t>
            </a:r>
            <a:r>
              <a:rPr lang="en-US" altLang="zh-CN" sz="2400" b="1" u="sng" dirty="0" smtClean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1.I</a:t>
            </a:r>
            <a:r>
              <a:rPr lang="en-US" altLang="zh-CN" sz="2400" b="1" u="sng" dirty="0" smtClean="0">
                <a:solidFill>
                  <a:srgbClr val="CC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usually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finish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at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5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: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00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p.m.</a:t>
            </a:r>
            <a:r>
              <a:rPr lang="en-US" altLang="zh-CN" sz="2400" b="1" u="sng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 </a:t>
            </a:r>
            <a:endParaRPr lang="en-US" altLang="zh-CN" sz="24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 finish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用作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动词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意为“完成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结束”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后接名词、代词、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v.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-ing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形式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表示做完某事。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 When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will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you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finish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work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你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将什么时候完成这项工作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zh-CN" altLang="en-US" sz="2400" b="1" dirty="0">
              <a:latin typeface="Times New Roman" panose="02020603050405020304" pitchFamily="2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118860" y="291465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306830" y="787718"/>
            <a:ext cx="5080000" cy="41148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0"/>
            <a:r>
              <a:rPr lang="en-US" altLang="zh-CN" sz="2400" b="1" dirty="0" smtClean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    </a:t>
            </a:r>
            <a:r>
              <a:rPr lang="en-US" altLang="zh-CN" sz="2400" b="1" u="sng" dirty="0" smtClean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2.We 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always have a big sports meet twice a year. </a:t>
            </a:r>
            <a:endParaRPr lang="en-US" altLang="zh-CN" sz="2400" b="1" u="sng" dirty="0">
              <a:solidFill>
                <a:srgbClr val="CC00CC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twice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a year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意为“一年两次”,表示频度可用 “次数+时间段”。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 I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write to my family once a month.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每个月给我的家人写一封信。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【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对频度提问用疑问词组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how often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  —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How often do you take exercise? 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你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每隔多长时间进行一次锻炼?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  —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Once a day.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每天一次。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198235" y="382460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74750" y="838517"/>
            <a:ext cx="5080000" cy="2308324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algn="l"/>
            <a:r>
              <a:rPr lang="en-US" altLang="zh-CN" sz="2400" b="1" dirty="0" smtClean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     </a:t>
            </a:r>
            <a:r>
              <a:rPr lang="en-US" altLang="zh-CN" sz="2400" b="1" u="sng" dirty="0" smtClean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3.I 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often take part in the long jump. </a:t>
            </a:r>
            <a:endParaRPr lang="en-US" altLang="zh-CN" sz="2400" b="1" u="sng" dirty="0">
              <a:solidFill>
                <a:srgbClr val="CC00CC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 take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part in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意为“参加”,表示参加某种活动。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  Many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people took part in this meeting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很多人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参加了这次会议。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986780" y="249301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80160" y="750888"/>
            <a:ext cx="5080000" cy="374904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algn="l"/>
            <a:r>
              <a:rPr lang="en-US" altLang="zh-CN" sz="2400" b="1" dirty="0" smtClean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      </a:t>
            </a:r>
            <a:r>
              <a:rPr lang="en-US" altLang="zh-CN" sz="2400" b="1" u="sng" dirty="0" smtClean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4.Last 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term I won first place! </a:t>
            </a:r>
            <a:endParaRPr lang="en-US" altLang="zh-CN" sz="2400" b="1" u="sng" dirty="0">
              <a:solidFill>
                <a:srgbClr val="CC00CC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pPr marL="0" algn="l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【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辨析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win,beat</a:t>
            </a:r>
            <a:endParaRPr lang="zh-CN" altLang="en-US" sz="2400" b="1" u="none" dirty="0">
              <a:solidFill>
                <a:srgbClr val="FF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  (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1)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win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用作动词,意为“赢得,获胜”,过去式为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won,win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后接比赛、名次等,不接某人。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  Our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basketball team won first place.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algn="l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 我们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的篮球队赢得了第一。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algn="l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 (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2)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beat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用作动词,意为“击败,战胜”,后接某人、某校、某团队。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  Can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 beat him?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我能打败他吗?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197600" y="348170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A7C6E5"/>
      </a:accent1>
      <a:accent2>
        <a:srgbClr val="333399"/>
      </a:accent2>
      <a:accent3>
        <a:srgbClr val="FFFFFF"/>
      </a:accent3>
      <a:accent4>
        <a:srgbClr val="000000"/>
      </a:accent4>
      <a:accent5>
        <a:srgbClr val="D0DFEF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7C6E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0DFEF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3272</Words>
  <Application>WPS 演示</Application>
  <PresentationFormat>全屏显示(4:3)</PresentationFormat>
  <Paragraphs>166</Paragraphs>
  <Slides>15</Slides>
  <Notes>1</Notes>
  <HiddenSlides>0</HiddenSlides>
  <MMClips>1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30" baseType="lpstr">
      <vt:lpstr>Arial</vt:lpstr>
      <vt:lpstr>宋体</vt:lpstr>
      <vt:lpstr>Wingdings</vt:lpstr>
      <vt:lpstr>Aharoni</vt:lpstr>
      <vt:lpstr>Times New Roman</vt:lpstr>
      <vt:lpstr>楷体</vt:lpstr>
      <vt:lpstr>微软雅黑</vt:lpstr>
      <vt:lpstr>NEU-BZ-S92</vt:lpstr>
      <vt:lpstr>方正书宋_GBK</vt:lpstr>
      <vt:lpstr>方正黑体_GBK</vt:lpstr>
      <vt:lpstr>NEU-HZ-S92</vt:lpstr>
      <vt:lpstr>NEU-F5-S92</vt:lpstr>
      <vt:lpstr>Arial Unicode MS</vt:lpstr>
      <vt:lpstr>Segoe Print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87</cp:revision>
  <dcterms:created xsi:type="dcterms:W3CDTF">2015-11-21T07:20:00Z</dcterms:created>
  <dcterms:modified xsi:type="dcterms:W3CDTF">2018-12-29T09:20:13Z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2052-11.1.0.8205</vt:lpwstr>
  </property>
</Properties>
</file>